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4" r:id="rId5"/>
    <p:sldId id="270" r:id="rId6"/>
    <p:sldId id="257" r:id="rId7"/>
    <p:sldId id="342" r:id="rId8"/>
    <p:sldId id="300" r:id="rId9"/>
    <p:sldId id="338" r:id="rId10"/>
    <p:sldId id="339" r:id="rId11"/>
    <p:sldId id="334" r:id="rId12"/>
    <p:sldId id="344" r:id="rId13"/>
    <p:sldId id="267" r:id="rId14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1F4A7F"/>
    <a:srgbClr val="235591"/>
    <a:srgbClr val="6C7224"/>
    <a:srgbClr val="C2BF3F"/>
    <a:srgbClr val="888F2D"/>
    <a:srgbClr val="B60649"/>
    <a:srgbClr val="D70756"/>
    <a:srgbClr val="617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AC2E3-691B-47B0-9F5F-831B7A5FE916}" v="4" dt="2021-04-29T03:13:3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9"/>
    <p:restoredTop sz="86615" autoAdjust="0"/>
  </p:normalViewPr>
  <p:slideViewPr>
    <p:cSldViewPr>
      <p:cViewPr varScale="1">
        <p:scale>
          <a:sx n="73" d="100"/>
          <a:sy n="73" d="100"/>
        </p:scale>
        <p:origin x="12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Chang 張祖皓" userId="2811a258-8314-4746-bb90-d43d2001be46" providerId="ADAL" clId="{462AC2E3-691B-47B0-9F5F-831B7A5FE916}"/>
    <pc:docChg chg="custSel modSld">
      <pc:chgData name="Jerry Chang 張祖皓" userId="2811a258-8314-4746-bb90-d43d2001be46" providerId="ADAL" clId="{462AC2E3-691B-47B0-9F5F-831B7A5FE916}" dt="2021-04-29T03:27:02.756" v="66" actId="27918"/>
      <pc:docMkLst>
        <pc:docMk/>
      </pc:docMkLst>
      <pc:sldChg chg="modSp mod">
        <pc:chgData name="Jerry Chang 張祖皓" userId="2811a258-8314-4746-bb90-d43d2001be46" providerId="ADAL" clId="{462AC2E3-691B-47B0-9F5F-831B7A5FE916}" dt="2021-04-29T03:13:57.703" v="25" actId="20577"/>
        <pc:sldMkLst>
          <pc:docMk/>
          <pc:sldMk cId="4172447767" sldId="256"/>
        </pc:sldMkLst>
        <pc:spChg chg="mod">
          <ac:chgData name="Jerry Chang 張祖皓" userId="2811a258-8314-4746-bb90-d43d2001be46" providerId="ADAL" clId="{462AC2E3-691B-47B0-9F5F-831B7A5FE916}" dt="2021-04-29T03:13:57.703" v="25" actId="20577"/>
          <ac:spMkLst>
            <pc:docMk/>
            <pc:sldMk cId="4172447767" sldId="256"/>
            <ac:spMk id="9" creationId="{00000000-0000-0000-0000-000000000000}"/>
          </ac:spMkLst>
        </pc:spChg>
      </pc:sldChg>
      <pc:sldChg chg="modSp mod">
        <pc:chgData name="Jerry Chang 張祖皓" userId="2811a258-8314-4746-bb90-d43d2001be46" providerId="ADAL" clId="{462AC2E3-691B-47B0-9F5F-831B7A5FE916}" dt="2021-04-29T03:13:31.796" v="6"/>
        <pc:sldMkLst>
          <pc:docMk/>
          <pc:sldMk cId="1109723306" sldId="270"/>
        </pc:sldMkLst>
        <pc:spChg chg="mod">
          <ac:chgData name="Jerry Chang 張祖皓" userId="2811a258-8314-4746-bb90-d43d2001be46" providerId="ADAL" clId="{462AC2E3-691B-47B0-9F5F-831B7A5FE916}" dt="2021-04-29T03:13:31.796" v="6"/>
          <ac:spMkLst>
            <pc:docMk/>
            <pc:sldMk cId="1109723306" sldId="270"/>
            <ac:spMk id="5" creationId="{00000000-0000-0000-0000-000000000000}"/>
          </ac:spMkLst>
        </pc:spChg>
      </pc:sldChg>
      <pc:sldChg chg="delSp modSp mod">
        <pc:chgData name="Jerry Chang 張祖皓" userId="2811a258-8314-4746-bb90-d43d2001be46" providerId="ADAL" clId="{462AC2E3-691B-47B0-9F5F-831B7A5FE916}" dt="2021-04-29T03:27:02.756" v="66" actId="27918"/>
        <pc:sldMkLst>
          <pc:docMk/>
          <pc:sldMk cId="3299041920" sldId="334"/>
        </pc:sldMkLst>
        <pc:spChg chg="del mod">
          <ac:chgData name="Jerry Chang 張祖皓" userId="2811a258-8314-4746-bb90-d43d2001be46" providerId="ADAL" clId="{462AC2E3-691B-47B0-9F5F-831B7A5FE916}" dt="2021-04-29T03:19:46.576" v="49" actId="478"/>
          <ac:spMkLst>
            <pc:docMk/>
            <pc:sldMk cId="3299041920" sldId="334"/>
            <ac:spMk id="6" creationId="{00000000-0000-0000-0000-000000000000}"/>
          </ac:spMkLst>
        </pc:spChg>
        <pc:spChg chg="mod">
          <ac:chgData name="Jerry Chang 張祖皓" userId="2811a258-8314-4746-bb90-d43d2001be46" providerId="ADAL" clId="{462AC2E3-691B-47B0-9F5F-831B7A5FE916}" dt="2021-04-29T03:24:16.272" v="64" actId="20577"/>
          <ac:spMkLst>
            <pc:docMk/>
            <pc:sldMk cId="3299041920" sldId="334"/>
            <ac:spMk id="7" creationId="{00000000-0000-0000-0000-000000000000}"/>
          </ac:spMkLst>
        </pc:spChg>
        <pc:cxnChg chg="del">
          <ac:chgData name="Jerry Chang 張祖皓" userId="2811a258-8314-4746-bb90-d43d2001be46" providerId="ADAL" clId="{462AC2E3-691B-47B0-9F5F-831B7A5FE916}" dt="2021-04-29T03:19:47.361" v="50" actId="478"/>
          <ac:cxnSpMkLst>
            <pc:docMk/>
            <pc:sldMk cId="3299041920" sldId="334"/>
            <ac:cxnSpMk id="5" creationId="{00000000-0000-0000-0000-000000000000}"/>
          </ac:cxnSpMkLst>
        </pc:cxnChg>
      </pc:sldChg>
      <pc:sldChg chg="modSp mod">
        <pc:chgData name="Jerry Chang 張祖皓" userId="2811a258-8314-4746-bb90-d43d2001be46" providerId="ADAL" clId="{462AC2E3-691B-47B0-9F5F-831B7A5FE916}" dt="2021-04-29T03:14:31.948" v="27" actId="20577"/>
        <pc:sldMkLst>
          <pc:docMk/>
          <pc:sldMk cId="4037206727" sldId="342"/>
        </pc:sldMkLst>
        <pc:spChg chg="mod">
          <ac:chgData name="Jerry Chang 張祖皓" userId="2811a258-8314-4746-bb90-d43d2001be46" providerId="ADAL" clId="{462AC2E3-691B-47B0-9F5F-831B7A5FE916}" dt="2021-04-29T03:14:31.948" v="27" actId="20577"/>
          <ac:spMkLst>
            <pc:docMk/>
            <pc:sldMk cId="4037206727" sldId="342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Information Infrastructure</c:v>
                </c:pt>
                <c:pt idx="1">
                  <c:v>Computation &amp; Cloud Application</c:v>
                </c:pt>
                <c:pt idx="2">
                  <c:v>Integration of Digital Application </c:v>
                </c:pt>
                <c:pt idx="3">
                  <c:v>Integration Services of Technology &amp; Consultancy</c:v>
                </c:pt>
              </c:strCache>
            </c:strRef>
          </c:cat>
          <c:val>
            <c:numRef>
              <c:f>工作表1!$B$2:$B$5</c:f>
              <c:numCache>
                <c:formatCode>_-* #,##0_-;\-* #,##0_-;_-* "-"??_-;_-@_-</c:formatCode>
                <c:ptCount val="4"/>
                <c:pt idx="0">
                  <c:v>925644</c:v>
                </c:pt>
                <c:pt idx="1">
                  <c:v>1411187</c:v>
                </c:pt>
                <c:pt idx="2">
                  <c:v>1037049</c:v>
                </c:pt>
                <c:pt idx="3">
                  <c:v>87364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DC-4AF7-A3F9-A6EA2A49EA0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2021Q1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3"/>
                  <c:y val="-1.403016330447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1DC-4AF7-A3F9-A6EA2A49EA0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74074074074073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DC-4AF7-A3F9-A6EA2A49EA0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722222222222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1DC-4AF7-A3F9-A6EA2A49EA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工作表1!$A$2:$A$5</c:f>
              <c:strCache>
                <c:ptCount val="4"/>
                <c:pt idx="0">
                  <c:v>Information Infrastructure</c:v>
                </c:pt>
                <c:pt idx="1">
                  <c:v>Computation &amp; Cloud Application</c:v>
                </c:pt>
                <c:pt idx="2">
                  <c:v>Integration of Digital Application </c:v>
                </c:pt>
                <c:pt idx="3">
                  <c:v>Integration Services of Technology &amp; Consultancy</c:v>
                </c:pt>
              </c:strCache>
            </c:strRef>
          </c:cat>
          <c:val>
            <c:numRef>
              <c:f>工作表1!$C$2:$C$5</c:f>
              <c:numCache>
                <c:formatCode>_-* #,##0_-;\-* #,##0_-;_-* "-"??_-;_-@_-</c:formatCode>
                <c:ptCount val="4"/>
                <c:pt idx="0">
                  <c:v>848675</c:v>
                </c:pt>
                <c:pt idx="1">
                  <c:v>1351688</c:v>
                </c:pt>
                <c:pt idx="2">
                  <c:v>549237</c:v>
                </c:pt>
                <c:pt idx="3">
                  <c:v>130034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1DC-4AF7-A3F9-A6EA2A49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247376"/>
        <c:axId val="500248552"/>
      </c:barChart>
      <c:catAx>
        <c:axId val="5002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500248552"/>
        <c:crosses val="autoZero"/>
        <c:auto val="1"/>
        <c:lblAlgn val="ctr"/>
        <c:lblOffset val="100"/>
        <c:noMultiLvlLbl val="0"/>
      </c:catAx>
      <c:valAx>
        <c:axId val="50024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50024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58052639253428"/>
          <c:y val="0.89302718559563998"/>
          <c:w val="0.36104057305336834"/>
          <c:h val="7.1673586372668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7D51-C30D-4185-B027-1155A1EDCD2A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6537-7A55-4008-899A-3243EFAE6F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1B38-11F0-4CEA-B55B-7A8E74F6751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D572-BB16-4C9C-99C1-0DA35B3D8C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10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23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31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81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4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35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22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91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1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D572-BB16-4C9C-99C1-0DA35B3D8CA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60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0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7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9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95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95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31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63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12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1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4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2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3AB4-4DF7-467D-8FAC-276B2AE7EF99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6FC0-9F1A-42B1-8CA1-47385889A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___1.xlsx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___2.xlsx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___3.xlsx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3472"/>
            <a:ext cx="12187263" cy="6854528"/>
          </a:xfrm>
          <a:prstGeom prst="rect">
            <a:avLst/>
          </a:prstGeom>
        </p:spPr>
      </p:pic>
      <p:sp>
        <p:nvSpPr>
          <p:cNvPr id="5" name="Rectangle 4098">
            <a:extLst>
              <a:ext uri="{FF2B5EF4-FFF2-40B4-BE49-F238E27FC236}">
                <a16:creationId xmlns="" xmlns:a16="http://schemas.microsoft.com/office/drawing/2014/main" id="{76FCEB8D-F9EB-43A2-B47B-A6C6AB7246A5}"/>
              </a:ext>
            </a:extLst>
          </p:cNvPr>
          <p:cNvSpPr txBox="1">
            <a:spLocks noChangeArrowheads="1"/>
          </p:cNvSpPr>
          <p:nvPr/>
        </p:nvSpPr>
        <p:spPr>
          <a:xfrm>
            <a:off x="7032104" y="5148262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Investor  Conference </a:t>
            </a: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：</a:t>
            </a:r>
            <a:endParaRPr kumimoji="0" lang="en-US" altLang="zh-TW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2021</a:t>
            </a: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 </a:t>
            </a:r>
            <a:r>
              <a:rPr kumimoji="0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Q1</a:t>
            </a: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 </a:t>
            </a:r>
            <a:r>
              <a:rPr kumimoji="0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</a:b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軟正黑體" pitchFamily="34" charset="-120"/>
                <a:cs typeface="+mn-cs"/>
              </a:rPr>
              <a:t>May 12,2021</a:t>
            </a:r>
          </a:p>
          <a:p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3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unnychen\Desktop\Review檔案\背景-03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2786064"/>
            <a:ext cx="4051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272"/>
            <a:ext cx="12222365" cy="68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DC6C64B8-60D0-4D65-A50B-E638B7FC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129" y="2245888"/>
            <a:ext cx="10849494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3200">
                <a:solidFill>
                  <a:schemeClr val="accent2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rgbClr val="CC3399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rgbClr val="009900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rgbClr val="FF9900"/>
                </a:solidFill>
                <a:latin typeface="Arial" charset="0"/>
                <a:ea typeface="新細明體" pitchFamily="18" charset="-120"/>
              </a:defRPr>
            </a:lvl4pPr>
            <a:lvl5pPr marL="182880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2860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7432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2004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6576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TW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1.</a:t>
            </a:r>
            <a:r>
              <a:rPr lang="zh-TW" altLang="en-US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2021 Q1 Financial Results and Business Summary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TW" b="1" dirty="0" smtClean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2.</a:t>
            </a:r>
            <a:r>
              <a:rPr lang="zh-TW" altLang="en-US" b="1" dirty="0" smtClean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Q &amp; A</a:t>
            </a:r>
            <a:r>
              <a:rPr lang="zh-TW" altLang="en-US" sz="36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　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微軟正黑體" pitchFamily="34" charset="-12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CFFDDF4E-9F25-49D4-AEAE-BB091EACFF31}"/>
              </a:ext>
            </a:extLst>
          </p:cNvPr>
          <p:cNvSpPr txBox="1">
            <a:spLocks noChangeArrowheads="1"/>
          </p:cNvSpPr>
          <p:nvPr/>
        </p:nvSpPr>
        <p:spPr>
          <a:xfrm>
            <a:off x="1622129" y="836712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ctr">
              <a:spcBef>
                <a:spcPct val="0"/>
              </a:spcBef>
              <a:defRPr/>
            </a:pPr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Agenda</a:t>
            </a:r>
            <a:r>
              <a:rPr lang="zh-TW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72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4845387-50F8-4C4A-93DC-C694D9BD76D2}"/>
              </a:ext>
            </a:extLst>
          </p:cNvPr>
          <p:cNvSpPr txBox="1">
            <a:spLocks noChangeArrowheads="1"/>
          </p:cNvSpPr>
          <p:nvPr/>
        </p:nvSpPr>
        <p:spPr>
          <a:xfrm>
            <a:off x="1822798" y="260648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ctr">
              <a:spcBef>
                <a:spcPct val="0"/>
              </a:spcBef>
              <a:defRPr/>
            </a:pPr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Safe Harbor Notice</a:t>
            </a:r>
            <a:r>
              <a:rPr lang="zh-TW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D40D174-C841-4838-8D1F-6F63817A409D}"/>
              </a:ext>
            </a:extLst>
          </p:cNvPr>
          <p:cNvSpPr/>
          <p:nvPr/>
        </p:nvSpPr>
        <p:spPr>
          <a:xfrm>
            <a:off x="1850207" y="1106885"/>
            <a:ext cx="100811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We have made forward-looking statements in the presentation. Our forward-looking statements contain information regarding, among other things, our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financial conditions, future expansion plans and business strategies. We have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based these forward-looking statements on our current expectations and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projections about future events. Although we believe that these expectations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and projections are reasonable, such forward-looking statements are inherently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subject to risks, uncertainties, and assumptions about us.</a:t>
            </a:r>
          </a:p>
          <a:p>
            <a:endParaRPr lang="en-US" altLang="zh-TW" sz="2200" b="1" dirty="0">
              <a:latin typeface="Gill Sans MT" panose="020B05020201040202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We undertake no obligation to publicly update or revise any forward-looking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statements whether as a result of new information, future events or otherwise.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In light of these risks, uncertainties and assumptions, the forward-looking events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might not occur and our actual results could differ materially from those</a:t>
            </a:r>
            <a:r>
              <a:rPr lang="zh-TW" altLang="en-US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TW" sz="2200" b="1" dirty="0">
                <a:latin typeface="Gill Sans MT" panose="020B05020201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anticipated in these forward-looking statements.</a:t>
            </a:r>
            <a:endParaRPr lang="zh-TW" altLang="en-US" sz="2200" dirty="0">
              <a:latin typeface="Gill Sans MT" panose="020B0502020104020203" pitchFamily="34" charset="0"/>
              <a:ea typeface="微軟正黑體" pitchFamily="34" charset="-12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="" xmlns:a16="http://schemas.microsoft.com/office/drawing/2014/main" id="{88D63E65-C5E6-49F9-A586-5FC085DA4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129" y="2162789"/>
            <a:ext cx="85063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3200">
                <a:solidFill>
                  <a:schemeClr val="accent2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rgbClr val="CC3399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rgbClr val="009900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rgbClr val="FF9900"/>
                </a:solidFill>
                <a:latin typeface="Arial" charset="0"/>
                <a:ea typeface="新細明體" pitchFamily="18" charset="-120"/>
              </a:defRPr>
            </a:lvl4pPr>
            <a:lvl5pPr marL="182880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2860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7432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2004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6576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1.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2021 Q1 Financial Results and 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 </a:t>
            </a:r>
            <a:endParaRPr lang="en-US" altLang="zh-TW" sz="4000" b="1" dirty="0">
              <a:solidFill>
                <a:srgbClr val="00B0F0"/>
              </a:solidFill>
              <a:latin typeface="Gill Sans MT" panose="020B0502020104020203" pitchFamily="34" charset="0"/>
              <a:ea typeface="微軟正黑體" pitchFamily="34" charset="-12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   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Business Summary</a:t>
            </a:r>
          </a:p>
        </p:txBody>
      </p:sp>
    </p:spTree>
    <p:extLst>
      <p:ext uri="{BB962C8B-B14F-4D97-AF65-F5344CB8AC3E}">
        <p14:creationId xmlns:p14="http://schemas.microsoft.com/office/powerpoint/2010/main" val="403720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585583"/>
              </p:ext>
            </p:extLst>
          </p:nvPr>
        </p:nvGraphicFramePr>
        <p:xfrm>
          <a:off x="1487488" y="920750"/>
          <a:ext cx="9445625" cy="537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工作表" r:id="rId5" imgW="10393680" imgH="5273040" progId="Excel.Sheet.12">
                  <p:embed/>
                </p:oleObj>
              </mc:Choice>
              <mc:Fallback>
                <p:oleObj name="工作表" r:id="rId5" imgW="10393680" imgH="5273040" progId="Excel.Sheet.12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920750"/>
                        <a:ext cx="9445625" cy="537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DD47727-2EFA-4274-BFCD-47E5F66FE249}"/>
              </a:ext>
            </a:extLst>
          </p:cNvPr>
          <p:cNvSpPr txBox="1">
            <a:spLocks noChangeArrowheads="1"/>
          </p:cNvSpPr>
          <p:nvPr/>
        </p:nvSpPr>
        <p:spPr>
          <a:xfrm>
            <a:off x="1775520" y="146122"/>
            <a:ext cx="10297144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ctr">
              <a:spcBef>
                <a:spcPct val="0"/>
              </a:spcBef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Statement of Comprehensive Income(Consolidated)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4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266629"/>
              </p:ext>
            </p:extLst>
          </p:nvPr>
        </p:nvGraphicFramePr>
        <p:xfrm>
          <a:off x="2279650" y="1484313"/>
          <a:ext cx="9267825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5" imgW="11144178" imgH="4238781" progId="Excel.Sheet.12">
                  <p:embed/>
                </p:oleObj>
              </mc:Choice>
              <mc:Fallback>
                <p:oleObj name="Worksheet" r:id="rId5" imgW="11144178" imgH="4238781" progId="Excel.Sheet.12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484313"/>
                        <a:ext cx="9267825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9430C76-1F47-4C28-A2E3-369CB87B56AE}"/>
              </a:ext>
            </a:extLst>
          </p:cNvPr>
          <p:cNvSpPr txBox="1">
            <a:spLocks noChangeArrowheads="1"/>
          </p:cNvSpPr>
          <p:nvPr/>
        </p:nvSpPr>
        <p:spPr>
          <a:xfrm>
            <a:off x="2135560" y="620688"/>
            <a:ext cx="834109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ctr">
              <a:spcBef>
                <a:spcPct val="0"/>
              </a:spcBef>
              <a:defRPr/>
            </a:pPr>
            <a:r>
              <a:rPr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Balance Sheet Highlights (Consolidated)</a:t>
            </a:r>
            <a:endParaRPr lang="zh-TW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0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05821"/>
              </p:ext>
            </p:extLst>
          </p:nvPr>
        </p:nvGraphicFramePr>
        <p:xfrm>
          <a:off x="2351088" y="1268413"/>
          <a:ext cx="8662987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工作表" r:id="rId5" imgW="10416540" imgH="4716780" progId="Excel.Sheet.12">
                  <p:embed/>
                </p:oleObj>
              </mc:Choice>
              <mc:Fallback>
                <p:oleObj name="工作表" r:id="rId5" imgW="10416540" imgH="4716780" progId="Excel.Sheet.12">
                  <p:embed/>
                  <p:pic>
                    <p:nvPicPr>
                      <p:cNvPr id="327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268413"/>
                        <a:ext cx="8662987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1D13D499-8492-41ED-8A08-CAA009B380FF}"/>
              </a:ext>
            </a:extLst>
          </p:cNvPr>
          <p:cNvSpPr txBox="1">
            <a:spLocks noChangeArrowheads="1"/>
          </p:cNvSpPr>
          <p:nvPr/>
        </p:nvSpPr>
        <p:spPr>
          <a:xfrm>
            <a:off x="2279650" y="638175"/>
            <a:ext cx="834109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ctr">
              <a:spcBef>
                <a:spcPct val="0"/>
              </a:spcBef>
              <a:defRPr/>
            </a:pPr>
            <a:r>
              <a:rPr lang="en-US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Key Financial Ratios (Consolidated)</a:t>
            </a:r>
            <a:endParaRPr lang="zh-TW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7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099786"/>
              </p:ext>
            </p:extLst>
          </p:nvPr>
        </p:nvGraphicFramePr>
        <p:xfrm>
          <a:off x="695400" y="1556792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900592" y="37480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49%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9945386" y="3957933"/>
            <a:ext cx="671865" cy="353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4CDF8787-A03D-43BA-BEF1-6673A84C4A2F}"/>
              </a:ext>
            </a:extLst>
          </p:cNvPr>
          <p:cNvSpPr txBox="1">
            <a:spLocks noChangeArrowheads="1"/>
          </p:cNvSpPr>
          <p:nvPr/>
        </p:nvSpPr>
        <p:spPr>
          <a:xfrm>
            <a:off x="1559496" y="485056"/>
            <a:ext cx="834109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ctr">
              <a:spcBef>
                <a:spcPct val="0"/>
              </a:spcBef>
              <a:defRPr/>
            </a:pPr>
            <a:r>
              <a:rPr lang="en-US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Revenue Breakdown by</a:t>
            </a:r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軟正黑體" pitchFamily="34" charset="-120"/>
                <a:cs typeface="Arial" pitchFamily="34" charset="0"/>
              </a:rPr>
              <a:t>Product Line</a:t>
            </a:r>
            <a:endParaRPr lang="zh-TW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="" xmlns:a16="http://schemas.microsoft.com/office/drawing/2014/main" id="{1BE92808-2FC5-402E-A4E8-6F34287D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1095127"/>
            <a:ext cx="19442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 dirty="0">
                <a:solidFill>
                  <a:schemeClr val="accent2"/>
                </a:solidFill>
                <a:latin typeface="Gill Sans MT" panose="020B0502020104020203" pitchFamily="34" charset="0"/>
                <a:ea typeface="微軟正黑體" pitchFamily="34" charset="-120"/>
              </a:rPr>
              <a:t>Amount: NT$ Thousand</a:t>
            </a:r>
            <a:endParaRPr lang="zh-TW" altLang="en-US" sz="1200" b="1" dirty="0">
              <a:solidFill>
                <a:schemeClr val="accent2"/>
              </a:solidFill>
              <a:latin typeface="Gill Sans MT" panose="020B0502020104020203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904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47528" y="2721114"/>
            <a:ext cx="9937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3200">
                <a:solidFill>
                  <a:schemeClr val="accent2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rgbClr val="CC3399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rgbClr val="009900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rgbClr val="FF9900"/>
                </a:solidFill>
                <a:latin typeface="Arial" charset="0"/>
                <a:ea typeface="新細明體" pitchFamily="18" charset="-120"/>
              </a:defRPr>
            </a:lvl4pPr>
            <a:lvl5pPr marL="182880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2860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7432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2004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657600" eaLnBrk="0" hangingPunct="0">
              <a:defRPr kumimoji="1" sz="20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2</a:t>
            </a:r>
            <a:r>
              <a:rPr lang="en-US" altLang="zh-TW" sz="4000" b="1" dirty="0" smtClean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.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Q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&amp;</a:t>
            </a:r>
            <a:r>
              <a:rPr lang="zh-TW" altLang="en-US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 </a:t>
            </a:r>
            <a:r>
              <a:rPr lang="en-US" altLang="zh-TW" sz="4000" b="1" dirty="0">
                <a:solidFill>
                  <a:srgbClr val="00B0F0"/>
                </a:solidFill>
                <a:latin typeface="Gill Sans MT" panose="020B0502020104020203" pitchFamily="34" charset="0"/>
                <a:ea typeface="微軟正黑體" pitchFamily="34" charset="-120"/>
              </a:rPr>
              <a:t>A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24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A183DF2F65F45BF2184F22565F7F1" ma:contentTypeVersion="6" ma:contentTypeDescription="Create a new document." ma:contentTypeScope="" ma:versionID="f741d54c7428b26bdfc3899eddfc2a99">
  <xsd:schema xmlns:xsd="http://www.w3.org/2001/XMLSchema" xmlns:xs="http://www.w3.org/2001/XMLSchema" xmlns:p="http://schemas.microsoft.com/office/2006/metadata/properties" xmlns:ns3="7dfdd876-be2f-4a51-ab8f-7772f1a1ca18" targetNamespace="http://schemas.microsoft.com/office/2006/metadata/properties" ma:root="true" ma:fieldsID="0518b7c2412b2645b2477e3f954ed503" ns3:_="">
    <xsd:import namespace="7dfdd876-be2f-4a51-ab8f-7772f1a1ca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dd876-be2f-4a51-ab8f-7772f1a1ca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145578-43D8-47E5-9BBB-46E694A0E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fdd876-be2f-4a51-ab8f-7772f1a1ca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8C855-2485-41C3-B3EC-453506C71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F4550-5753-4654-B65F-64A45D1599C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dfdd876-be2f-4a51-ab8f-7772f1a1ca1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28225</TotalTime>
  <Words>207</Words>
  <Application>Microsoft Office PowerPoint</Application>
  <PresentationFormat>寬螢幕</PresentationFormat>
  <Paragraphs>29</Paragraphs>
  <Slides>10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Ebrima</vt:lpstr>
      <vt:lpstr>Gill Sans MT</vt:lpstr>
      <vt:lpstr>Office 佈景主題</vt:lpstr>
      <vt:lpstr>Microsoft Excel 工作表</vt:lpstr>
      <vt:lpstr>Worksheet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聚碩科技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sunnychen</dc:creator>
  <cp:lastModifiedBy>Renee Chang 張瓊方</cp:lastModifiedBy>
  <cp:revision>858</cp:revision>
  <cp:lastPrinted>2021-05-03T11:11:37Z</cp:lastPrinted>
  <dcterms:created xsi:type="dcterms:W3CDTF">2015-01-29T09:56:28Z</dcterms:created>
  <dcterms:modified xsi:type="dcterms:W3CDTF">2021-05-05T05:57:08Z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0x010100F67A183DF2F65F45BF2184F22565F7F1</vt:lpwstr>
  </property>
</Properties>
</file>